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5" r:id="rId2"/>
  </p:sldMasterIdLst>
  <p:sldIdLst>
    <p:sldId id="267" r:id="rId3"/>
    <p:sldId id="259" r:id="rId4"/>
    <p:sldId id="265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66FF33"/>
    <a:srgbClr val="339933"/>
    <a:srgbClr val="00CCFF"/>
    <a:srgbClr val="FF00FF"/>
    <a:srgbClr val="CC3300"/>
    <a:srgbClr val="000000"/>
    <a:srgbClr val="FFFF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7366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36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D392D-3752-4349-BF64-777A3BD49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5F633-6010-48C1-97D1-1A69CCBEE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B30CC-3140-4B24-9FA8-4494DA73B6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55C6E-132F-484F-94BC-8D0E2A627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FBD67-1995-454F-94C5-751844A79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C24CD-DAE8-481C-8238-A10E097D3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35CB0-7869-40CB-88A7-CA23C98EA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562EC-6E4B-4289-921A-535576676E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DC1D8-11D3-4B40-8778-32A7D61F5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39065-2B1A-4F74-9549-503CE97660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78D85-1CEF-4CC6-A7C3-4D6511472D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3A4B1-E0FF-4F03-92BF-7235F2A4D1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02E47-2504-4C7F-BF4B-FB6A244CA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1746C-D819-47A9-9395-ECD6219D5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8E539-217C-4B9D-BB51-80908EFE36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676400" y="457200"/>
            <a:ext cx="70104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ED983-0803-40F2-8B64-383DF725C6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AADB5-EB2A-42D9-9CA7-9C6DD56D87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2FF12-5D13-43E2-88F3-B6729F231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26996-277C-4D25-AC97-793B7E4AE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9304C-716E-4F53-83AF-35601F207A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B509D-89E4-4EC7-AD0B-08D4633FE1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CBA9E-B652-4A19-B271-9092B37F84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0D93B-4E24-4166-AD24-A972B282D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63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563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563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634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44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4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46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696EEB71-74B0-4AE2-B15D-0740AE912E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1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011F453-C118-4E2B-ADB3-05E9F02E3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2058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9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0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1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2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3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4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5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6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7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8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9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0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9414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2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3.xml"/><Relationship Id="rId1" Type="http://schemas.openxmlformats.org/officeDocument/2006/relationships/audio" Target="file:///H:\Day.CNTT.Toan.K.Hoc4\35-Thieu%20nhi%20the%20doi%20lien%20hoan%2002.mid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4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6"/>
          <p:cNvSpPr>
            <a:spLocks noChangeArrowheads="1" noChangeShapeType="1" noTextEdit="1"/>
          </p:cNvSpPr>
          <p:nvPr/>
        </p:nvSpPr>
        <p:spPr bwMode="auto">
          <a:xfrm>
            <a:off x="609600" y="1752600"/>
            <a:ext cx="7848600" cy="304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KỂ CHUYỆN </a:t>
            </a:r>
          </a:p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LỚP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6200" y="1600200"/>
            <a:ext cx="91440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600">
                <a:solidFill>
                  <a:srgbClr val="FF00FF"/>
                </a:solidFill>
                <a:latin typeface="Arial" charset="0"/>
              </a:rPr>
              <a:t>BÚP BÊ CỦA AI ?</a:t>
            </a:r>
          </a:p>
        </p:txBody>
      </p:sp>
      <p:pic>
        <p:nvPicPr>
          <p:cNvPr id="5128" name="35-Thieu nhi the doi lien hoan 02.mid">
            <a:hlinkClick r:id="" action="ppaction://media"/>
          </p:cNvPr>
          <p:cNvPicPr>
            <a:picLocks noRot="1" noChangeAspect="1" noChangeArrowheads="1"/>
          </p:cNvPicPr>
          <p:nvPr>
            <p:ph/>
            <a:audi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8534400" y="6248400"/>
            <a:ext cx="304800" cy="304800"/>
          </a:xfrm>
        </p:spPr>
      </p:pic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429000" y="2667000"/>
            <a:ext cx="2667000" cy="1524000"/>
            <a:chOff x="3408" y="1248"/>
            <a:chExt cx="1824" cy="1008"/>
          </a:xfrm>
        </p:grpSpPr>
        <p:sp>
          <p:nvSpPr>
            <p:cNvPr id="6150" name="AutoShape 18"/>
            <p:cNvSpPr>
              <a:spLocks noChangeArrowheads="1"/>
            </p:cNvSpPr>
            <p:nvPr/>
          </p:nvSpPr>
          <p:spPr bwMode="auto">
            <a:xfrm>
              <a:off x="3408" y="1248"/>
              <a:ext cx="1824" cy="1008"/>
            </a:xfrm>
            <a:prstGeom prst="wedgeRoundRectCallout">
              <a:avLst>
                <a:gd name="adj1" fmla="val -43750"/>
                <a:gd name="adj2" fmla="val 70000"/>
                <a:gd name="adj3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US" sz="6000">
                <a:latin typeface="Arial" charset="0"/>
              </a:endParaRPr>
            </a:p>
          </p:txBody>
        </p:sp>
        <p:pic>
          <p:nvPicPr>
            <p:cNvPr id="6151" name="Picture 19" descr="NOTEST_4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04" y="1344"/>
              <a:ext cx="1632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149" name="Picture 22" descr="bup%20be%20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3048000"/>
            <a:ext cx="264795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12352" fill="hold"/>
                                        <p:tgtEl>
                                          <p:spTgt spid="51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1"/>
                            </p:stCondLst>
                            <p:childTnLst>
                              <p:par>
                                <p:cTn id="19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1"/>
                            </p:stCondLst>
                            <p:childTnLst>
                              <p:par>
                                <p:cTn id="23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cmd type="call" cmd="stop">
                                      <p:cBhvr>
                                        <p:cTn id="26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28"/>
                </p:tgtEl>
              </p:cMediaNode>
            </p:audio>
          </p:childTnLst>
        </p:cTn>
      </p:par>
    </p:tnLst>
    <p:bldLst>
      <p:bldP spid="51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990600" y="2286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FF"/>
                </a:solidFill>
                <a:latin typeface="Arial" charset="0"/>
              </a:rPr>
              <a:t>BÚP BÊ CỦA AI ?</a:t>
            </a:r>
          </a:p>
        </p:txBody>
      </p:sp>
      <p:pic>
        <p:nvPicPr>
          <p:cNvPr id="7171" name="Picture 6" descr="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6200" y="0"/>
            <a:ext cx="9220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8382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u="sng">
                <a:solidFill>
                  <a:srgbClr val="66FF33"/>
                </a:solidFill>
                <a:latin typeface="Arial" charset="0"/>
              </a:rPr>
              <a:t>Bài tập 1 :</a:t>
            </a:r>
          </a:p>
        </p:txBody>
      </p:sp>
      <p:sp>
        <p:nvSpPr>
          <p:cNvPr id="6148" name="Text Box 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438400" y="838200"/>
            <a:ext cx="617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i="1">
                <a:solidFill>
                  <a:srgbClr val="FFFF00"/>
                </a:solidFill>
                <a:latin typeface="Arial" charset="0"/>
              </a:rPr>
              <a:t>Tìm lời thuyết minh cho mỗi tranh.</a:t>
            </a:r>
            <a:r>
              <a:rPr lang="en-US" sz="2800" b="1">
                <a:solidFill>
                  <a:srgbClr val="FFFF00"/>
                </a:solidFill>
                <a:latin typeface="Arial" charset="0"/>
              </a:rPr>
              <a:t> </a:t>
            </a:r>
          </a:p>
        </p:txBody>
      </p:sp>
      <p:sp>
        <p:nvSpPr>
          <p:cNvPr id="6149" name="Text Box 5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457200" y="1736725"/>
            <a:ext cx="822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 u="sng">
                <a:latin typeface="Arial" charset="0"/>
              </a:rPr>
              <a:t>Tranh 1 :</a:t>
            </a:r>
            <a:r>
              <a:rPr lang="en-US" sz="2000" b="1">
                <a:latin typeface="Arial" charset="0"/>
              </a:rPr>
              <a:t>  Búp bê bị bỏ quên trên nóc tủ cùng các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ồ ch</a:t>
            </a:r>
            <a:r>
              <a:rPr lang="vi-VN" sz="2000" b="1">
                <a:latin typeface="Arial" charset="0"/>
              </a:rPr>
              <a:t>ơ</a:t>
            </a:r>
            <a:r>
              <a:rPr lang="en-US" sz="2000" b="1">
                <a:latin typeface="Arial" charset="0"/>
              </a:rPr>
              <a:t>i khác.</a:t>
            </a:r>
          </a:p>
        </p:txBody>
      </p:sp>
      <p:sp>
        <p:nvSpPr>
          <p:cNvPr id="6152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457200" y="2422525"/>
            <a:ext cx="8458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 u="sng">
                <a:latin typeface="Arial" charset="0"/>
              </a:rPr>
              <a:t>Tranh 2 :</a:t>
            </a:r>
            <a:r>
              <a:rPr lang="en-US" sz="2000" b="1">
                <a:latin typeface="Arial" charset="0"/>
              </a:rPr>
              <a:t>  Mùa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ông không có váy áo, búp bê bị lạnh cóng, tủi thân khóc.</a:t>
            </a:r>
          </a:p>
        </p:txBody>
      </p:sp>
      <p:sp>
        <p:nvSpPr>
          <p:cNvPr id="6153" name="Text Box 9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457200" y="3184525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 u="sng">
                <a:latin typeface="Arial" charset="0"/>
              </a:rPr>
              <a:t>Tranh 3 :</a:t>
            </a:r>
            <a:r>
              <a:rPr lang="en-US" sz="2000" b="1">
                <a:latin typeface="Arial" charset="0"/>
              </a:rPr>
              <a:t>  Đêm tối, búp bê bỏ cô chủ,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i ra phố.</a:t>
            </a:r>
          </a:p>
        </p:txBody>
      </p:sp>
      <p:sp>
        <p:nvSpPr>
          <p:cNvPr id="6154" name="Text Box 10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457200" y="3946525"/>
            <a:ext cx="8229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 u="sng">
                <a:latin typeface="Arial" charset="0"/>
              </a:rPr>
              <a:t>Tranh 4 :</a:t>
            </a:r>
            <a:r>
              <a:rPr lang="en-US" sz="2000" b="1">
                <a:latin typeface="Arial" charset="0"/>
              </a:rPr>
              <a:t>  Một cô bé tốt bụng nhìn thấy búp bê nằm trong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ống lá khô.</a:t>
            </a:r>
          </a:p>
        </p:txBody>
      </p:sp>
      <p:sp>
        <p:nvSpPr>
          <p:cNvPr id="6155" name="Text Box 11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457200" y="4708525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 u="sng">
                <a:latin typeface="Arial" charset="0"/>
              </a:rPr>
              <a:t>Tranh 5 :</a:t>
            </a:r>
            <a:r>
              <a:rPr lang="en-US" sz="2000" b="1">
                <a:latin typeface="Arial" charset="0"/>
              </a:rPr>
              <a:t>  Cô bé may váy áo mới cho búp bê.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457200" y="5394325"/>
            <a:ext cx="8458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 u="sng">
                <a:latin typeface="Arial" charset="0"/>
              </a:rPr>
              <a:t>Tranh 6 :</a:t>
            </a:r>
            <a:r>
              <a:rPr lang="en-US" sz="2000" b="1">
                <a:latin typeface="Arial" charset="0"/>
              </a:rPr>
              <a:t>  Búp bê sống hạnh phúc trong tình th</a:t>
            </a:r>
            <a:r>
              <a:rPr lang="vi-VN" sz="2000" b="1">
                <a:latin typeface="Arial" charset="0"/>
              </a:rPr>
              <a:t>ươ</a:t>
            </a:r>
            <a:r>
              <a:rPr lang="en-US" sz="2000" b="1">
                <a:latin typeface="Arial" charset="0"/>
              </a:rPr>
              <a:t>ng yêu của cô chủ mới.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8" grpId="0"/>
      <p:bldP spid="6149" grpId="0"/>
      <p:bldP spid="6152" grpId="0"/>
      <p:bldP spid="6153" grpId="0"/>
      <p:bldP spid="6154" grpId="0"/>
      <p:bldP spid="6155" grpId="0"/>
      <p:bldP spid="61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44196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FFCC00"/>
                </a:solidFill>
                <a:latin typeface="Arial" charset="0"/>
              </a:rPr>
              <a:t>Ví dụ :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914400" y="4419600"/>
            <a:ext cx="79248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        </a:t>
            </a:r>
            <a:r>
              <a:rPr lang="en-US" sz="2400" b="1">
                <a:latin typeface="Arial" charset="0"/>
              </a:rPr>
              <a:t>Tôi là một cô bé búp bê. Lúc </a:t>
            </a:r>
            <a:r>
              <a:rPr lang="vi-VN" sz="2400" b="1">
                <a:latin typeface="Arial" charset="0"/>
              </a:rPr>
              <a:t>đ</a:t>
            </a:r>
            <a:r>
              <a:rPr lang="en-US" sz="2400" b="1">
                <a:latin typeface="Arial" charset="0"/>
              </a:rPr>
              <a:t>ầu, tôi ở nhà chị Nga, chị ham ch</a:t>
            </a:r>
            <a:r>
              <a:rPr lang="vi-VN" sz="2400" b="1">
                <a:latin typeface="Arial" charset="0"/>
              </a:rPr>
              <a:t>ơ</a:t>
            </a:r>
            <a:r>
              <a:rPr lang="en-US" sz="2400" b="1">
                <a:latin typeface="Arial" charset="0"/>
              </a:rPr>
              <a:t>i và chóng chán. Dạo hè, chị thích tôi, </a:t>
            </a:r>
            <a:r>
              <a:rPr lang="vi-VN" sz="2400" b="1">
                <a:latin typeface="Arial" charset="0"/>
              </a:rPr>
              <a:t>đ</a:t>
            </a:r>
            <a:r>
              <a:rPr lang="en-US" sz="2400" b="1">
                <a:latin typeface="Arial" charset="0"/>
              </a:rPr>
              <a:t>òi bằng </a:t>
            </a:r>
            <a:r>
              <a:rPr lang="vi-VN" sz="2400" b="1">
                <a:latin typeface="Arial" charset="0"/>
              </a:rPr>
              <a:t>đư</a:t>
            </a:r>
            <a:r>
              <a:rPr lang="en-US" sz="2400" b="1">
                <a:latin typeface="Arial" charset="0"/>
              </a:rPr>
              <a:t>ợc mẹ mua về. Nh</a:t>
            </a:r>
            <a:r>
              <a:rPr lang="vi-VN" sz="2400" b="1">
                <a:latin typeface="Arial" charset="0"/>
              </a:rPr>
              <a:t>ư</a:t>
            </a:r>
            <a:r>
              <a:rPr lang="en-US" sz="2400" b="1">
                <a:latin typeface="Arial" charset="0"/>
              </a:rPr>
              <a:t>ng ch</a:t>
            </a:r>
            <a:r>
              <a:rPr lang="vi-VN" sz="2400" b="1">
                <a:latin typeface="Arial" charset="0"/>
              </a:rPr>
              <a:t>ơ</a:t>
            </a:r>
            <a:r>
              <a:rPr lang="en-US" sz="2400" b="1">
                <a:latin typeface="Arial" charset="0"/>
              </a:rPr>
              <a:t>i </a:t>
            </a:r>
            <a:r>
              <a:rPr lang="vi-VN" sz="2400" b="1">
                <a:latin typeface="Arial" charset="0"/>
              </a:rPr>
              <a:t>đư</a:t>
            </a:r>
            <a:r>
              <a:rPr lang="en-US" sz="2400" b="1">
                <a:latin typeface="Arial" charset="0"/>
              </a:rPr>
              <a:t>ợc ít lâu, chị bỏ mặc tôi trên nóc tủ cùng với các </a:t>
            </a:r>
            <a:r>
              <a:rPr lang="vi-VN" sz="2400" b="1">
                <a:latin typeface="Arial" charset="0"/>
              </a:rPr>
              <a:t>đ</a:t>
            </a:r>
            <a:r>
              <a:rPr lang="en-US" sz="2400" b="1">
                <a:latin typeface="Arial" charset="0"/>
              </a:rPr>
              <a:t>ồ ch</a:t>
            </a:r>
            <a:r>
              <a:rPr lang="vi-VN" sz="2400" b="1">
                <a:latin typeface="Arial" charset="0"/>
              </a:rPr>
              <a:t>ơ</a:t>
            </a:r>
            <a:r>
              <a:rPr lang="en-US" sz="2400" b="1">
                <a:latin typeface="Arial" charset="0"/>
              </a:rPr>
              <a:t>i khác cho bụi bám…</a:t>
            </a:r>
          </a:p>
        </p:txBody>
      </p:sp>
      <p:pic>
        <p:nvPicPr>
          <p:cNvPr id="7176" name="Picture 8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76200"/>
            <a:ext cx="9067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685800" y="3810000"/>
            <a:ext cx="800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 u="sng">
                <a:solidFill>
                  <a:srgbClr val="FFFF00"/>
                </a:solidFill>
                <a:latin typeface="Arial" charset="0"/>
              </a:rPr>
              <a:t>Bài tập 2 :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      </a:t>
            </a:r>
            <a:r>
              <a:rPr lang="en-US" sz="2000" b="1" i="1">
                <a:solidFill>
                  <a:srgbClr val="FFFF00"/>
                </a:solidFill>
                <a:latin typeface="Arial" charset="0"/>
              </a:rPr>
              <a:t>Kể lại câu chuyện bằng lời kể của búp bê.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609600" y="4419600"/>
            <a:ext cx="8229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- Nhập vai mình là búp bê, kể lại chuyện của mình. (x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ng tôi, tớ, mình, em).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838200" y="5410200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- Khi kể sự việc, phải nói ý nghĩ, cảm xúc của mình (b</a:t>
            </a:r>
            <a:r>
              <a:rPr lang="en-US" sz="1600" b="1"/>
              <a:t>ú</a:t>
            </a:r>
            <a:r>
              <a:rPr lang="en-US" sz="1600" b="1">
                <a:latin typeface="Arial" charset="0"/>
              </a:rPr>
              <a:t>p bê)</a:t>
            </a:r>
            <a:r>
              <a:rPr lang="en-US" sz="2000" b="1">
                <a:latin typeface="Arial" charset="0"/>
              </a:rPr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3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41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/>
      <p:bldP spid="7178" grpId="0"/>
      <p:bldP spid="7178" grpId="1"/>
      <p:bldP spid="7179" grpId="0"/>
      <p:bldP spid="7179" grpId="1"/>
      <p:bldP spid="7180" grpId="0"/>
      <p:bldP spid="718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524000" y="457200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u="sng">
                <a:solidFill>
                  <a:srgbClr val="FFFF00"/>
                </a:solidFill>
                <a:latin typeface="Arial" charset="0"/>
              </a:rPr>
              <a:t>Bài tập 3 :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76200" y="1143000"/>
            <a:ext cx="9372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i="1">
                <a:solidFill>
                  <a:srgbClr val="FF00FF"/>
                </a:solidFill>
                <a:latin typeface="Arial" charset="0"/>
              </a:rPr>
              <a:t>       </a:t>
            </a:r>
            <a:r>
              <a:rPr lang="en-US" sz="2400" b="1" i="1">
                <a:solidFill>
                  <a:srgbClr val="FF00FF"/>
                </a:solidFill>
                <a:latin typeface="Arial" charset="0"/>
              </a:rPr>
              <a:t>Kể phần kết của câu chuyện _ với tình huống mới :</a:t>
            </a:r>
          </a:p>
          <a:p>
            <a:pPr algn="just">
              <a:spcBef>
                <a:spcPct val="50000"/>
              </a:spcBef>
            </a:pPr>
            <a:r>
              <a:rPr lang="en-US" sz="2400" b="1" i="1">
                <a:solidFill>
                  <a:srgbClr val="FF00FF"/>
                </a:solidFill>
                <a:latin typeface="Arial" charset="0"/>
              </a:rPr>
              <a:t> </a:t>
            </a:r>
            <a:r>
              <a:rPr lang="en-US" sz="2400" b="1">
                <a:latin typeface="Arial" charset="0"/>
              </a:rPr>
              <a:t>Cô chủ cũ gặp lại búp bê trên tay cô chủ mới.</a:t>
            </a:r>
            <a:endParaRPr lang="en-US" sz="2400" b="1">
              <a:solidFill>
                <a:srgbClr val="FF00FF"/>
              </a:solidFill>
              <a:latin typeface="Arial" charset="0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52400" y="23622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FFCC00"/>
                </a:solidFill>
                <a:latin typeface="Arial" charset="0"/>
              </a:rPr>
              <a:t>Ví dụ :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609600" y="2743200"/>
            <a:ext cx="822960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        Một hôm, tình cờ, búp bê gặp lại cô chủ cũ khi cùng cô chủ mới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i dạo ch</a:t>
            </a:r>
            <a:r>
              <a:rPr lang="vi-VN" sz="2800" b="1">
                <a:latin typeface="Arial" charset="0"/>
              </a:rPr>
              <a:t>ơ</a:t>
            </a:r>
            <a:r>
              <a:rPr lang="en-US" sz="2800" b="1">
                <a:latin typeface="Arial" charset="0"/>
              </a:rPr>
              <a:t>i trên </a:t>
            </a:r>
            <a:r>
              <a:rPr lang="vi-VN" sz="2800" b="1">
                <a:latin typeface="Arial" charset="0"/>
              </a:rPr>
              <a:t>đư</a:t>
            </a:r>
            <a:r>
              <a:rPr lang="en-US" sz="2800" b="1">
                <a:latin typeface="Arial" charset="0"/>
              </a:rPr>
              <a:t>ờng. Búp bê sợ hãi, nép mình vào cô chủ mới. Cô chủ cũ ngạc nhiên nhận ra búp bê, thấy búp bê sợ hãi, d</a:t>
            </a:r>
            <a:r>
              <a:rPr lang="vi-VN" sz="2800" b="1">
                <a:latin typeface="Arial" charset="0"/>
              </a:rPr>
              <a:t>ư</a:t>
            </a:r>
            <a:r>
              <a:rPr lang="en-US" sz="2800" b="1">
                <a:latin typeface="Arial" charset="0"/>
              </a:rPr>
              <a:t>ờng nh</a:t>
            </a:r>
            <a:r>
              <a:rPr lang="vi-VN" sz="2800" b="1">
                <a:latin typeface="Arial" charset="0"/>
              </a:rPr>
              <a:t>ư</a:t>
            </a:r>
            <a:r>
              <a:rPr lang="en-US" sz="2800" b="1">
                <a:latin typeface="Arial" charset="0"/>
              </a:rPr>
              <a:t> cô xấu hổ, cô im lặng không nói gì, và bỏ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i. Búp bê thầm cảm </a:t>
            </a:r>
            <a:r>
              <a:rPr lang="vi-VN" sz="2800" b="1">
                <a:latin typeface="Arial" charset="0"/>
              </a:rPr>
              <a:t>ơ</a:t>
            </a:r>
            <a:r>
              <a:rPr lang="en-US" sz="2800" b="1">
                <a:latin typeface="Arial" charset="0"/>
              </a:rPr>
              <a:t>n cô…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  <p:bldP spid="8199" grpId="0"/>
      <p:bldP spid="8200" grpId="0"/>
      <p:bldP spid="82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0"/>
            <a:ext cx="2590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>
                <a:solidFill>
                  <a:srgbClr val="FFCC00"/>
                </a:solidFill>
                <a:latin typeface="Arial" charset="0"/>
              </a:rPr>
              <a:t>Củng cố :</a:t>
            </a:r>
            <a:endParaRPr lang="en-US" sz="3600" b="1" u="sng">
              <a:solidFill>
                <a:srgbClr val="00CCFF"/>
              </a:solidFill>
              <a:latin typeface="Arial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04800" y="838200"/>
            <a:ext cx="8153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- Qua câu chuyện muốn nói với em </a:t>
            </a:r>
            <a:r>
              <a:rPr lang="vi-VN" sz="3600" b="1">
                <a:latin typeface="Arial" charset="0"/>
              </a:rPr>
              <a:t>đ</a:t>
            </a:r>
            <a:r>
              <a:rPr lang="en-US" sz="3600" b="1">
                <a:latin typeface="Arial" charset="0"/>
              </a:rPr>
              <a:t>iều gì ?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838200" y="3641725"/>
            <a:ext cx="81534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- Tìm và </a:t>
            </a:r>
            <a:r>
              <a:rPr lang="vi-VN" sz="3600" b="1">
                <a:latin typeface="Arial" charset="0"/>
              </a:rPr>
              <a:t>đ</a:t>
            </a:r>
            <a:r>
              <a:rPr lang="en-US" sz="3600" b="1">
                <a:latin typeface="Arial" charset="0"/>
              </a:rPr>
              <a:t>ọc 1 câu chuyện </a:t>
            </a:r>
            <a:r>
              <a:rPr lang="vi-VN" sz="3600" b="1">
                <a:latin typeface="Arial" charset="0"/>
              </a:rPr>
              <a:t>đ</a:t>
            </a:r>
            <a:r>
              <a:rPr lang="en-US" sz="3600" b="1">
                <a:latin typeface="Arial" charset="0"/>
              </a:rPr>
              <a:t>ã nghe, </a:t>
            </a:r>
            <a:r>
              <a:rPr lang="vi-VN" sz="3600" b="1">
                <a:latin typeface="Arial" charset="0"/>
              </a:rPr>
              <a:t>đ</a:t>
            </a:r>
            <a:r>
              <a:rPr lang="en-US" sz="3600" b="1">
                <a:latin typeface="Arial" charset="0"/>
              </a:rPr>
              <a:t>ã </a:t>
            </a:r>
            <a:r>
              <a:rPr lang="vi-VN" sz="3600" b="1">
                <a:latin typeface="Arial" charset="0"/>
              </a:rPr>
              <a:t>đ</a:t>
            </a:r>
            <a:r>
              <a:rPr lang="en-US" sz="3600" b="1">
                <a:latin typeface="Arial" charset="0"/>
              </a:rPr>
              <a:t>ọc có nhân vật là những </a:t>
            </a:r>
            <a:r>
              <a:rPr lang="vi-VN" sz="3600" b="1">
                <a:latin typeface="Arial" charset="0"/>
              </a:rPr>
              <a:t>đ</a:t>
            </a:r>
            <a:r>
              <a:rPr lang="en-US" sz="3600" b="1">
                <a:latin typeface="Arial" charset="0"/>
              </a:rPr>
              <a:t>ồ ch</a:t>
            </a:r>
            <a:r>
              <a:rPr lang="vi-VN" sz="3600" b="1">
                <a:latin typeface="Arial" charset="0"/>
              </a:rPr>
              <a:t>ơ</a:t>
            </a:r>
            <a:r>
              <a:rPr lang="en-US" sz="3600" b="1">
                <a:latin typeface="Arial" charset="0"/>
              </a:rPr>
              <a:t>i của trẻ em hoặc những con vật gần gũi với trẻ em.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81000" y="2514600"/>
            <a:ext cx="8153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>
                <a:solidFill>
                  <a:srgbClr val="FF33CC"/>
                </a:solidFill>
                <a:latin typeface="Arial" charset="0"/>
              </a:rPr>
              <a:t>- Phải biết giữ gìn, yêu quý </a:t>
            </a:r>
            <a:r>
              <a:rPr lang="vi-VN" sz="3600" b="1">
                <a:solidFill>
                  <a:srgbClr val="FF33CC"/>
                </a:solidFill>
                <a:latin typeface="Arial" charset="0"/>
              </a:rPr>
              <a:t>đ</a:t>
            </a:r>
            <a:r>
              <a:rPr lang="en-US" sz="3600" b="1">
                <a:solidFill>
                  <a:srgbClr val="FF33CC"/>
                </a:solidFill>
                <a:latin typeface="Arial" charset="0"/>
              </a:rPr>
              <a:t>ồ ch</a:t>
            </a:r>
            <a:r>
              <a:rPr lang="vi-VN" sz="3600" b="1">
                <a:solidFill>
                  <a:srgbClr val="FF33CC"/>
                </a:solidFill>
                <a:latin typeface="Arial" charset="0"/>
              </a:rPr>
              <a:t>ơ</a:t>
            </a:r>
            <a:r>
              <a:rPr lang="en-US" sz="3600" b="1">
                <a:solidFill>
                  <a:srgbClr val="FF33CC"/>
                </a:solidFill>
                <a:latin typeface="Arial" charset="0"/>
              </a:rPr>
              <a:t>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/>
      <p:bldP spid="10245" grpId="0"/>
    </p:bld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ascade">
  <a:themeElements>
    <a:clrScheme name="Cascade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170</TotalTime>
  <Words>461</Words>
  <Application>Microsoft Office PowerPoint</Application>
  <PresentationFormat>On-screen Show (4:3)</PresentationFormat>
  <Paragraphs>26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Verdana</vt:lpstr>
      <vt:lpstr>Arial</vt:lpstr>
      <vt:lpstr>Calibri</vt:lpstr>
      <vt:lpstr>Wingdings</vt:lpstr>
      <vt:lpstr>Mountain Top</vt:lpstr>
      <vt:lpstr>Cascade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VC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Phaân moân : KEÅ CHUYEÄN LÔÙP 4</dc:title>
  <dc:creator>ABC</dc:creator>
  <cp:lastModifiedBy>CSTeam</cp:lastModifiedBy>
  <cp:revision>41</cp:revision>
  <dcterms:created xsi:type="dcterms:W3CDTF">2009-11-11T11:45:46Z</dcterms:created>
  <dcterms:modified xsi:type="dcterms:W3CDTF">2016-06-30T01:41:12Z</dcterms:modified>
</cp:coreProperties>
</file>